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58" r:id="rId5"/>
    <p:sldId id="259" r:id="rId6"/>
    <p:sldId id="261" r:id="rId7"/>
    <p:sldId id="263" r:id="rId8"/>
  </p:sldIdLst>
  <p:sldSz cx="14630400" cy="8229600"/>
  <p:notesSz cx="8229600" cy="14630400"/>
  <p:embeddedFontLst>
    <p:embeddedFont>
      <p:font typeface="Barlow" charset="0"/>
      <p:regular r:id="rId10"/>
    </p:embeddedFont>
    <p:embeddedFont>
      <p:font typeface="Barlow Medium" charset="0"/>
      <p:regular r:id="rId11"/>
    </p:embeddedFont>
    <p:embeddedFont>
      <p:font typeface="Calibri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4" d="100"/>
          <a:sy n="64" d="100"/>
        </p:scale>
        <p:origin x="-232" y="-4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268F4-0D60-428E-9E32-F59F6B9240E2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7FEC8-B865-4172-AD55-EDC055F71D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58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645" y="154552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AI-Powered Mock Interview Platform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6" y="3564483"/>
            <a:ext cx="7415927" cy="244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Using Modern Web Technologies to Revolutionize Interview </a:t>
            </a:r>
            <a:r>
              <a:rPr lang="en-US" sz="1900" dirty="0" smtClean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Prep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1900" dirty="0">
              <a:solidFill>
                <a:srgbClr val="E5E0DF"/>
              </a:solidFill>
              <a:latin typeface="Barlow" pitchFamily="34" charset="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1900" dirty="0" smtClean="0">
              <a:solidFill>
                <a:srgbClr val="E5E0DF"/>
              </a:solidFill>
              <a:latin typeface="Barlow" pitchFamily="34" charset="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 err="1" smtClean="0">
                <a:solidFill>
                  <a:srgbClr val="E5E0DF"/>
                </a:solidFill>
                <a:latin typeface="Barlow" pitchFamily="34" charset="0"/>
              </a:rPr>
              <a:t>Mukul</a:t>
            </a:r>
            <a:r>
              <a:rPr lang="en-US" sz="1900" dirty="0" smtClean="0">
                <a:solidFill>
                  <a:srgbClr val="E5E0DF"/>
                </a:solidFill>
                <a:latin typeface="Barlow" pitchFamily="34" charset="0"/>
              </a:rPr>
              <a:t> </a:t>
            </a:r>
            <a:r>
              <a:rPr lang="en-US" sz="1900" dirty="0" err="1" smtClean="0">
                <a:solidFill>
                  <a:srgbClr val="E5E0DF"/>
                </a:solidFill>
                <a:latin typeface="Barlow" pitchFamily="34" charset="0"/>
              </a:rPr>
              <a:t>Dhiman</a:t>
            </a:r>
            <a:endParaRPr lang="en-US" sz="1900" dirty="0" smtClean="0">
              <a:solidFill>
                <a:srgbClr val="E5E0DF"/>
              </a:solidFill>
              <a:latin typeface="Barlow" pitchFamily="34" charset="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 err="1" smtClean="0">
                <a:solidFill>
                  <a:srgbClr val="E5E0DF"/>
                </a:solidFill>
                <a:latin typeface="Barlow" pitchFamily="34" charset="0"/>
              </a:rPr>
              <a:t>Minakshi</a:t>
            </a:r>
            <a:r>
              <a:rPr lang="en-US" sz="1900" dirty="0" smtClean="0">
                <a:solidFill>
                  <a:srgbClr val="E5E0DF"/>
                </a:solidFill>
                <a:latin typeface="Barlow" pitchFamily="34" charset="0"/>
              </a:rPr>
              <a:t> </a:t>
            </a:r>
            <a:r>
              <a:rPr lang="en-US" sz="1900" dirty="0" err="1" smtClean="0">
                <a:solidFill>
                  <a:srgbClr val="E5E0DF"/>
                </a:solidFill>
                <a:latin typeface="Barlow" pitchFamily="34" charset="0"/>
              </a:rPr>
              <a:t>Tomar</a:t>
            </a:r>
            <a:endParaRPr lang="en-US" sz="1900" dirty="0" smtClean="0">
              <a:solidFill>
                <a:srgbClr val="E5E0DF"/>
              </a:solidFill>
              <a:latin typeface="Barlow" pitchFamily="34" charset="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 err="1" smtClean="0">
                <a:solidFill>
                  <a:srgbClr val="E5E0DF"/>
                </a:solidFill>
                <a:latin typeface="Barlow" pitchFamily="34" charset="0"/>
              </a:rPr>
              <a:t>Muskan</a:t>
            </a:r>
            <a:r>
              <a:rPr lang="en-US" sz="1900" dirty="0" smtClean="0">
                <a:solidFill>
                  <a:srgbClr val="E5E0DF"/>
                </a:solidFill>
                <a:latin typeface="Barlow" pitchFamily="34" charset="0"/>
              </a:rPr>
              <a:t> </a:t>
            </a:r>
            <a:r>
              <a:rPr lang="en-US" sz="1900" dirty="0" err="1" smtClean="0">
                <a:solidFill>
                  <a:srgbClr val="E5E0DF"/>
                </a:solidFill>
                <a:latin typeface="Barlow" pitchFamily="34" charset="0"/>
              </a:rPr>
              <a:t>Chaudhary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14538"/>
            <a:ext cx="915197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Introduction: Why AI Mock Interviews?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194090"/>
            <a:ext cx="4136231" cy="3206710"/>
          </a:xfrm>
          <a:prstGeom prst="roundRect">
            <a:avLst>
              <a:gd name="adj" fmla="val 4843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557" y="3194090"/>
            <a:ext cx="121920" cy="3020854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5" name="Text 3"/>
          <p:cNvSpPr/>
          <p:nvPr/>
        </p:nvSpPr>
        <p:spPr>
          <a:xfrm>
            <a:off x="1232773" y="3471386"/>
            <a:ext cx="327457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dirty="0" smtClean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Realistic Simulation</a:t>
            </a:r>
            <a:endParaRPr lang="en-US" sz="2000" dirty="0" smtClean="0"/>
          </a:p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32773" y="3962400"/>
            <a:ext cx="349019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000" dirty="0" smtClean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platform </a:t>
            </a:r>
            <a:r>
              <a:rPr lang="en-US" sz="2000" dirty="0" smtClean="0">
                <a:solidFill>
                  <a:srgbClr val="C91313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simulates diverse interview scenarios</a:t>
            </a:r>
            <a:r>
              <a:rPr lang="en-US" sz="2000" dirty="0" smtClean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technical, behavioral, and case studies, mirroring real-world pressures.</a:t>
            </a:r>
            <a:endParaRPr lang="en-US" sz="2000" dirty="0" smtClean="0"/>
          </a:p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3194090"/>
            <a:ext cx="4136231" cy="3206710"/>
          </a:xfrm>
          <a:prstGeom prst="roundRect">
            <a:avLst>
              <a:gd name="adj" fmla="val 4843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604" y="3194090"/>
            <a:ext cx="121920" cy="3020854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9" name="Text 7"/>
          <p:cNvSpPr/>
          <p:nvPr/>
        </p:nvSpPr>
        <p:spPr>
          <a:xfrm>
            <a:off x="5615821" y="3471386"/>
            <a:ext cx="321266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dirty="0" smtClean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Instant, Personalized Feedback</a:t>
            </a:r>
            <a:endParaRPr lang="en-US" sz="2000" dirty="0" smtClean="0"/>
          </a:p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615821" y="3962400"/>
            <a:ext cx="349019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000" dirty="0" smtClean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Receive </a:t>
            </a:r>
            <a:r>
              <a:rPr lang="en-US" sz="2000" dirty="0" smtClean="0">
                <a:solidFill>
                  <a:srgbClr val="C91313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immediate, AI-driven insights</a:t>
            </a:r>
            <a:r>
              <a:rPr lang="en-US" sz="2000" dirty="0" smtClean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refine your answers, improve delivery, and eliminate common speaking habits like filler words and hesitation.</a:t>
            </a:r>
            <a:endParaRPr lang="en-US" sz="2000" dirty="0" smtClean="0"/>
          </a:p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194090"/>
            <a:ext cx="4225016" cy="3206710"/>
          </a:xfrm>
          <a:prstGeom prst="roundRect">
            <a:avLst>
              <a:gd name="adj" fmla="val 4843"/>
            </a:avLst>
          </a:prstGeom>
          <a:solidFill>
            <a:srgbClr val="191718">
              <a:alpha val="95000"/>
            </a:srgbClr>
          </a:solidFill>
          <a:ln w="30480">
            <a:solidFill>
              <a:srgbClr val="92202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99652" y="3194090"/>
            <a:ext cx="121920" cy="3020854"/>
          </a:xfrm>
          <a:prstGeom prst="roundRect">
            <a:avLst>
              <a:gd name="adj" fmla="val 85050"/>
            </a:avLst>
          </a:prstGeom>
          <a:solidFill>
            <a:srgbClr val="F65F62"/>
          </a:solidFill>
          <a:ln/>
        </p:spPr>
      </p:sp>
      <p:sp>
        <p:nvSpPr>
          <p:cNvPr id="13" name="Text 11"/>
          <p:cNvSpPr/>
          <p:nvPr/>
        </p:nvSpPr>
        <p:spPr>
          <a:xfrm>
            <a:off x="9998869" y="3471386"/>
            <a:ext cx="319063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dirty="0" smtClean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Confidence Building</a:t>
            </a:r>
            <a:endParaRPr lang="en-US" sz="2000" dirty="0" smtClean="0"/>
          </a:p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9998869" y="3962400"/>
            <a:ext cx="3490198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000" dirty="0" smtClean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Through repeated, stress-free practice sessions, our application </a:t>
            </a:r>
            <a:r>
              <a:rPr lang="en-US" sz="2000" dirty="0" smtClean="0">
                <a:solidFill>
                  <a:srgbClr val="C91313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builds your confidence</a:t>
            </a:r>
            <a:r>
              <a:rPr lang="en-US" sz="2000" dirty="0" smtClean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transforming nervousness into preparedness.</a:t>
            </a:r>
            <a:endParaRPr lang="en-US" sz="2000" dirty="0" smtClean="0"/>
          </a:p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66624" y="785217"/>
            <a:ext cx="7697033" cy="686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Features &amp; User Benefits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53440" y="2055733"/>
            <a:ext cx="2749272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Adaptive Questioning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17364" y="2632710"/>
            <a:ext cx="2821543" cy="1121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Tailored interview questions based on specific job roles and industry demands.</a:t>
            </a:r>
            <a:endParaRPr lang="en-US" sz="1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64" y="4016573"/>
            <a:ext cx="2821543" cy="282154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216360" y="2055733"/>
            <a:ext cx="2821543" cy="686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AI Coaching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4216359" y="2727251"/>
            <a:ext cx="2821543" cy="1121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Actionable insights and improved sample answers provided on the fly.</a:t>
            </a:r>
            <a:endParaRPr lang="en-US" sz="18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60" y="4360069"/>
            <a:ext cx="2821543" cy="282154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15357" y="2055733"/>
            <a:ext cx="2821543" cy="686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Flexible Practice Modes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7615357" y="2895361"/>
            <a:ext cx="2821543" cy="1121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Practice with audio recording, text input, and live transcription options.</a:t>
            </a:r>
            <a:endParaRPr lang="en-US" sz="18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357" y="4360069"/>
            <a:ext cx="2821543" cy="282154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051381" y="2055733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24/7 Accessibility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11014353" y="2632710"/>
            <a:ext cx="2821543" cy="1121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scheduling constraints; practice on your own terms, whenever you need.</a:t>
            </a:r>
            <a:endParaRPr lang="en-US" sz="18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4353" y="4016573"/>
            <a:ext cx="2821543" cy="28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7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0"/>
          <p:cNvSpPr/>
          <p:nvPr/>
        </p:nvSpPr>
        <p:spPr>
          <a:xfrm>
            <a:off x="1975365" y="1649225"/>
            <a:ext cx="103803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Technologies Powering Our Application</a:t>
            </a:r>
            <a:endParaRPr lang="en-US" sz="4400" dirty="0"/>
          </a:p>
        </p:txBody>
      </p:sp>
      <p:sp>
        <p:nvSpPr>
          <p:cNvPr id="17" name="Shape 1"/>
          <p:cNvSpPr/>
          <p:nvPr/>
        </p:nvSpPr>
        <p:spPr>
          <a:xfrm>
            <a:off x="837724" y="3157418"/>
            <a:ext cx="12954952" cy="3097411"/>
          </a:xfrm>
          <a:prstGeom prst="roundRect">
            <a:avLst>
              <a:gd name="adj" fmla="val 1159"/>
            </a:avLst>
          </a:prstGeom>
          <a:solidFill>
            <a:srgbClr val="444752"/>
          </a:solidFill>
          <a:ln/>
        </p:spPr>
      </p:sp>
      <p:sp>
        <p:nvSpPr>
          <p:cNvPr id="18" name="Shape 2"/>
          <p:cNvSpPr/>
          <p:nvPr/>
        </p:nvSpPr>
        <p:spPr>
          <a:xfrm>
            <a:off x="837724" y="3157418"/>
            <a:ext cx="6477476" cy="1740218"/>
          </a:xfrm>
          <a:prstGeom prst="roundRect">
            <a:avLst>
              <a:gd name="adj" fmla="val 2063"/>
            </a:avLst>
          </a:prstGeom>
          <a:solidFill>
            <a:srgbClr val="740B0A"/>
          </a:solidFill>
          <a:ln/>
        </p:spPr>
      </p:sp>
      <p:sp>
        <p:nvSpPr>
          <p:cNvPr id="19" name="Text 3"/>
          <p:cNvSpPr/>
          <p:nvPr/>
        </p:nvSpPr>
        <p:spPr>
          <a:xfrm>
            <a:off x="1077039" y="33967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React</a:t>
            </a:r>
            <a:endParaRPr lang="en-US" sz="2200" dirty="0"/>
          </a:p>
        </p:txBody>
      </p:sp>
      <p:sp>
        <p:nvSpPr>
          <p:cNvPr id="20" name="Text 4"/>
          <p:cNvSpPr/>
          <p:nvPr/>
        </p:nvSpPr>
        <p:spPr>
          <a:xfrm>
            <a:off x="1077039" y="3892272"/>
            <a:ext cx="56397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Dynamic, responsive user interface for seamless experience.</a:t>
            </a:r>
            <a:endParaRPr lang="en-US" sz="1850" dirty="0"/>
          </a:p>
        </p:txBody>
      </p:sp>
      <p:sp>
        <p:nvSpPr>
          <p:cNvPr id="21" name="Shape 5"/>
          <p:cNvSpPr/>
          <p:nvPr/>
        </p:nvSpPr>
        <p:spPr>
          <a:xfrm>
            <a:off x="7315200" y="3157418"/>
            <a:ext cx="6477476" cy="1740218"/>
          </a:xfrm>
          <a:prstGeom prst="rect">
            <a:avLst/>
          </a:prstGeom>
          <a:solidFill>
            <a:srgbClr val="740B0A"/>
          </a:solidFill>
          <a:ln/>
        </p:spPr>
      </p:sp>
      <p:sp>
        <p:nvSpPr>
          <p:cNvPr id="22" name="Shape 6"/>
          <p:cNvSpPr/>
          <p:nvPr/>
        </p:nvSpPr>
        <p:spPr>
          <a:xfrm>
            <a:off x="7315200" y="3157418"/>
            <a:ext cx="30480" cy="1740218"/>
          </a:xfrm>
          <a:prstGeom prst="roundRect">
            <a:avLst>
              <a:gd name="adj" fmla="val 117806"/>
            </a:avLst>
          </a:prstGeom>
          <a:solidFill>
            <a:srgbClr val="8D2423"/>
          </a:solidFill>
          <a:ln/>
        </p:spPr>
      </p:sp>
      <p:sp>
        <p:nvSpPr>
          <p:cNvPr id="23" name="Text 7"/>
          <p:cNvSpPr/>
          <p:nvPr/>
        </p:nvSpPr>
        <p:spPr>
          <a:xfrm>
            <a:off x="7913608" y="33967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HTML &amp; CSS</a:t>
            </a:r>
            <a:endParaRPr lang="en-US" sz="2200" dirty="0"/>
          </a:p>
        </p:txBody>
      </p:sp>
      <p:sp>
        <p:nvSpPr>
          <p:cNvPr id="24" name="Text 8"/>
          <p:cNvSpPr/>
          <p:nvPr/>
        </p:nvSpPr>
        <p:spPr>
          <a:xfrm>
            <a:off x="7913608" y="3892272"/>
            <a:ext cx="56397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Clean, accessible design with intuitive layouts and styling.</a:t>
            </a:r>
            <a:endParaRPr lang="en-US" sz="1850" dirty="0"/>
          </a:p>
        </p:txBody>
      </p:sp>
      <p:sp>
        <p:nvSpPr>
          <p:cNvPr id="25" name="Shape 9"/>
          <p:cNvSpPr/>
          <p:nvPr/>
        </p:nvSpPr>
        <p:spPr>
          <a:xfrm>
            <a:off x="7015996" y="3728323"/>
            <a:ext cx="598408" cy="598408"/>
          </a:xfrm>
          <a:prstGeom prst="roundRect">
            <a:avLst>
              <a:gd name="adj" fmla="val 6000"/>
            </a:avLst>
          </a:prstGeom>
          <a:solidFill>
            <a:srgbClr val="510C04"/>
          </a:solidFill>
          <a:ln w="30480">
            <a:solidFill>
              <a:srgbClr val="8D2423"/>
            </a:solidFill>
            <a:prstDash val="solid"/>
          </a:ln>
        </p:spPr>
      </p:sp>
      <p:pic>
        <p:nvPicPr>
          <p:cNvPr id="2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538" y="3840480"/>
            <a:ext cx="299204" cy="373975"/>
          </a:xfrm>
          <a:prstGeom prst="rect">
            <a:avLst/>
          </a:prstGeom>
        </p:spPr>
      </p:pic>
      <p:sp>
        <p:nvSpPr>
          <p:cNvPr id="27" name="Shape 10"/>
          <p:cNvSpPr/>
          <p:nvPr/>
        </p:nvSpPr>
        <p:spPr>
          <a:xfrm>
            <a:off x="837724" y="4897636"/>
            <a:ext cx="6477476" cy="1357193"/>
          </a:xfrm>
          <a:prstGeom prst="rect">
            <a:avLst/>
          </a:prstGeom>
          <a:solidFill>
            <a:srgbClr val="740B0A"/>
          </a:solidFill>
          <a:ln/>
        </p:spPr>
      </p:sp>
      <p:sp>
        <p:nvSpPr>
          <p:cNvPr id="28" name="Shape 11"/>
          <p:cNvSpPr/>
          <p:nvPr/>
        </p:nvSpPr>
        <p:spPr>
          <a:xfrm>
            <a:off x="837724" y="4897636"/>
            <a:ext cx="6477476" cy="30480"/>
          </a:xfrm>
          <a:prstGeom prst="roundRect">
            <a:avLst>
              <a:gd name="adj" fmla="val 117806"/>
            </a:avLst>
          </a:prstGeom>
          <a:solidFill>
            <a:srgbClr val="8D2423"/>
          </a:solidFill>
          <a:ln/>
        </p:spPr>
      </p:sp>
      <p:sp>
        <p:nvSpPr>
          <p:cNvPr id="29" name="Text 12"/>
          <p:cNvSpPr/>
          <p:nvPr/>
        </p:nvSpPr>
        <p:spPr>
          <a:xfrm>
            <a:off x="1077039" y="5136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30" name="Text 13"/>
          <p:cNvSpPr/>
          <p:nvPr/>
        </p:nvSpPr>
        <p:spPr>
          <a:xfrm>
            <a:off x="1077039" y="5632490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features and real-time AI integration.</a:t>
            </a:r>
            <a:endParaRPr lang="en-US" sz="1850" dirty="0"/>
          </a:p>
        </p:txBody>
      </p:sp>
      <p:sp>
        <p:nvSpPr>
          <p:cNvPr id="31" name="Shape 14"/>
          <p:cNvSpPr/>
          <p:nvPr/>
        </p:nvSpPr>
        <p:spPr>
          <a:xfrm>
            <a:off x="7315200" y="4897636"/>
            <a:ext cx="6477476" cy="1357193"/>
          </a:xfrm>
          <a:prstGeom prst="rect">
            <a:avLst/>
          </a:prstGeom>
          <a:solidFill>
            <a:srgbClr val="740B0A"/>
          </a:solidFill>
          <a:ln/>
        </p:spPr>
      </p:sp>
      <p:sp>
        <p:nvSpPr>
          <p:cNvPr id="32" name="Shape 15"/>
          <p:cNvSpPr/>
          <p:nvPr/>
        </p:nvSpPr>
        <p:spPr>
          <a:xfrm>
            <a:off x="7315200" y="4897636"/>
            <a:ext cx="30480" cy="1357193"/>
          </a:xfrm>
          <a:prstGeom prst="roundRect">
            <a:avLst>
              <a:gd name="adj" fmla="val 117806"/>
            </a:avLst>
          </a:prstGeom>
          <a:solidFill>
            <a:srgbClr val="8D2423"/>
          </a:solidFill>
          <a:ln/>
        </p:spPr>
      </p:sp>
      <p:sp>
        <p:nvSpPr>
          <p:cNvPr id="33" name="Shape 16"/>
          <p:cNvSpPr/>
          <p:nvPr/>
        </p:nvSpPr>
        <p:spPr>
          <a:xfrm>
            <a:off x="7315200" y="4897636"/>
            <a:ext cx="6477476" cy="30480"/>
          </a:xfrm>
          <a:prstGeom prst="roundRect">
            <a:avLst>
              <a:gd name="adj" fmla="val 117806"/>
            </a:avLst>
          </a:prstGeom>
          <a:solidFill>
            <a:srgbClr val="8D2423"/>
          </a:solidFill>
          <a:ln/>
        </p:spPr>
      </p:sp>
      <p:sp>
        <p:nvSpPr>
          <p:cNvPr id="34" name="Text 17"/>
          <p:cNvSpPr/>
          <p:nvPr/>
        </p:nvSpPr>
        <p:spPr>
          <a:xfrm>
            <a:off x="7913608" y="5136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Node.js</a:t>
            </a:r>
            <a:endParaRPr lang="en-US" sz="2200" dirty="0"/>
          </a:p>
        </p:txBody>
      </p:sp>
      <p:sp>
        <p:nvSpPr>
          <p:cNvPr id="35" name="Text 18"/>
          <p:cNvSpPr/>
          <p:nvPr/>
        </p:nvSpPr>
        <p:spPr>
          <a:xfrm>
            <a:off x="7913608" y="5632490"/>
            <a:ext cx="56397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Robust backend handling AI requests and user sessions.</a:t>
            </a:r>
            <a:endParaRPr lang="en-US" sz="1850" dirty="0"/>
          </a:p>
        </p:txBody>
      </p:sp>
      <p:sp>
        <p:nvSpPr>
          <p:cNvPr id="36" name="Shape 19"/>
          <p:cNvSpPr/>
          <p:nvPr/>
        </p:nvSpPr>
        <p:spPr>
          <a:xfrm>
            <a:off x="7015996" y="5276969"/>
            <a:ext cx="598408" cy="598408"/>
          </a:xfrm>
          <a:prstGeom prst="roundRect">
            <a:avLst>
              <a:gd name="adj" fmla="val 6000"/>
            </a:avLst>
          </a:prstGeom>
          <a:solidFill>
            <a:srgbClr val="510C04"/>
          </a:solidFill>
          <a:ln w="30480">
            <a:solidFill>
              <a:srgbClr val="8D2423"/>
            </a:solidFill>
            <a:prstDash val="solid"/>
          </a:ln>
        </p:spPr>
      </p:sp>
      <p:pic>
        <p:nvPicPr>
          <p:cNvPr id="3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538" y="5389126"/>
            <a:ext cx="299204" cy="373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66907"/>
            <a:ext cx="633305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Modules of the Project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146459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2535555"/>
            <a:ext cx="6327696" cy="3048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5" name="Text 3"/>
          <p:cNvSpPr/>
          <p:nvPr/>
        </p:nvSpPr>
        <p:spPr>
          <a:xfrm>
            <a:off x="864037" y="271986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User Authentication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3210877"/>
            <a:ext cx="632769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Secure login and signup mechanisms using Firebase or Clerk Auth, ensuring user data privacy and seamless access.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438549" y="2146459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8549" y="2535555"/>
            <a:ext cx="6327815" cy="3048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9" name="Text 7"/>
          <p:cNvSpPr/>
          <p:nvPr/>
        </p:nvSpPr>
        <p:spPr>
          <a:xfrm>
            <a:off x="7438549" y="271986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Interview Creation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438549" y="3210877"/>
            <a:ext cx="63278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Allows users to customize interview sessions based on job role, industry, and difficulty level for targeted practice.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482798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5217081"/>
            <a:ext cx="6327696" cy="3048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13" name="Text 11"/>
          <p:cNvSpPr/>
          <p:nvPr/>
        </p:nvSpPr>
        <p:spPr>
          <a:xfrm>
            <a:off x="864037" y="5401389"/>
            <a:ext cx="317837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AI-Driven Interview Engine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864037" y="5892403"/>
            <a:ext cx="63276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real-time AI question prompts, analyzes spoken or typed answers, and adapts the interview flow dynamically.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438549" y="482798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7438549" y="5217081"/>
            <a:ext cx="6327815" cy="3048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17" name="Text 15"/>
          <p:cNvSpPr/>
          <p:nvPr/>
        </p:nvSpPr>
        <p:spPr>
          <a:xfrm>
            <a:off x="7438549" y="5401389"/>
            <a:ext cx="40306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Comprehensive Feedback System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438549" y="5892403"/>
            <a:ext cx="63278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Delivers instant, actionable insights through text-to-speech summaries and detailed AI-generated performance reports, highlighting strengths and areas for improvement.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85136"/>
            <a:ext cx="740830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Conclusion &amp; Future Directions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264688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AI-powered mock interview platform redefines interview preparation, offering personalized, data-driven insights through intelligent technology.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579257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Achievements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864037" y="423755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mock interviews transform preparation with personalized, data-driven insights.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11397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Scalable architecture using React &amp; Node.js ensures extensibility and future growth.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579257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Future Innovations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7623929" y="423755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Resume-based interview tailoring for highly specific practice scenarios.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511397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Multi-language support to cater to a global user base.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595342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analytics and progress tracking for deeper self-assessment.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674941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Join us in shaping the future of interview readiness with AI-powered innovation!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68793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C9131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Join the Future of Interview Prep Today!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504241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Empower your career with AI-driven mock interviews. Practice smarter, improve faster, and land your dream job with confidence.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607766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Ready to ace your next interview? Let’s get started!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42619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9314</TotalTime>
  <Words>438</Words>
  <Application>Microsoft Office PowerPoint</Application>
  <PresentationFormat>Custom</PresentationFormat>
  <Paragraphs>63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Barlow Light</vt:lpstr>
      <vt:lpstr>Barlow</vt:lpstr>
      <vt:lpstr>Barlow Medium</vt:lpstr>
      <vt:lpstr>Calibri</vt:lpstr>
      <vt:lpstr>Source Sans 3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Mukul Dhiman</dc:creator>
  <cp:lastModifiedBy>Mukul Dhiman</cp:lastModifiedBy>
  <cp:revision>6</cp:revision>
  <dcterms:created xsi:type="dcterms:W3CDTF">2025-08-21T06:20:57Z</dcterms:created>
  <dcterms:modified xsi:type="dcterms:W3CDTF">2025-08-27T17:35:28Z</dcterms:modified>
</cp:coreProperties>
</file>